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4" r:id="rId3"/>
    <p:sldId id="275" r:id="rId4"/>
    <p:sldId id="281" r:id="rId5"/>
    <p:sldId id="258" r:id="rId6"/>
    <p:sldId id="259" r:id="rId7"/>
    <p:sldId id="260" r:id="rId8"/>
    <p:sldId id="261" r:id="rId9"/>
    <p:sldId id="262" r:id="rId10"/>
    <p:sldId id="263" r:id="rId11"/>
    <p:sldId id="280" r:id="rId12"/>
    <p:sldId id="279" r:id="rId13"/>
    <p:sldId id="278" r:id="rId14"/>
    <p:sldId id="268" r:id="rId15"/>
    <p:sldId id="269" r:id="rId16"/>
    <p:sldId id="270" r:id="rId17"/>
    <p:sldId id="271" r:id="rId18"/>
    <p:sldId id="272"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1" autoAdjust="0"/>
  </p:normalViewPr>
  <p:slideViewPr>
    <p:cSldViewPr>
      <p:cViewPr>
        <p:scale>
          <a:sx n="100" d="100"/>
          <a:sy n="100" d="100"/>
        </p:scale>
        <p:origin x="-18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CC02E-24D0-457B-869B-7C9135622914}" type="datetimeFigureOut">
              <a:rPr lang="en-US" smtClean="0"/>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31A2B-BA16-4089-A4B9-D7751096E914}" type="slidenum">
              <a:rPr lang="en-US" smtClean="0"/>
              <a:t>‹#›</a:t>
            </a:fld>
            <a:endParaRPr lang="en-US"/>
          </a:p>
        </p:txBody>
      </p:sp>
    </p:spTree>
    <p:extLst>
      <p:ext uri="{BB962C8B-B14F-4D97-AF65-F5344CB8AC3E}">
        <p14:creationId xmlns:p14="http://schemas.microsoft.com/office/powerpoint/2010/main" val="1455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about when you think of the term “environmental health”? Scientists look at environmental health as how our environment can affect our health, good</a:t>
            </a:r>
            <a:r>
              <a:rPr lang="en-US" baseline="0" dirty="0" smtClean="0"/>
              <a:t> or bad. Here we have some examples of different environments we might pass through during the day – school, a forest, work, the beach, a park. What are some other examples of environments we live in?</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2</a:t>
            </a:fld>
            <a:endParaRPr lang="en-US"/>
          </a:p>
        </p:txBody>
      </p:sp>
    </p:spTree>
    <p:extLst>
      <p:ext uri="{BB962C8B-B14F-4D97-AF65-F5344CB8AC3E}">
        <p14:creationId xmlns:p14="http://schemas.microsoft.com/office/powerpoint/2010/main" val="88629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the very beginning of this, we said that in order to understand if a chemical could affect our health, we needed to know (1) what the chemicals is, (2) how we were exposed to the chemical, (3) the amount of the chemical and how long. So why does the amount matter?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Think about Tylenol as an example. </a:t>
            </a:r>
            <a:endParaRPr lang="en-US" dirty="0" smtClean="0"/>
          </a:p>
          <a:p>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11</a:t>
            </a:fld>
            <a:endParaRPr lang="en-US"/>
          </a:p>
        </p:txBody>
      </p:sp>
    </p:spTree>
    <p:extLst>
      <p:ext uri="{BB962C8B-B14F-4D97-AF65-F5344CB8AC3E}">
        <p14:creationId xmlns:p14="http://schemas.microsoft.com/office/powerpoint/2010/main" val="15392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of a chemical can also depend on how long you are exposed. Let’s use the Mad Hatter as an example again. Let’s say</a:t>
            </a:r>
            <a:r>
              <a:rPr lang="en-US" baseline="0" dirty="0" smtClean="0"/>
              <a:t> he had only ever made one hat in his entire life, and then he quit. Would he have the same symptoms as a hatter who never quit? He wouldn’t – the difference is because he was only exposed once, for a short time, versus the other guy, who was exposed over his entire life. But sometimes, one exposure is enough. For example, poison ivy! Just being exposed once, even for a few seconds, is enough to get a rash!</a:t>
            </a:r>
          </a:p>
          <a:p>
            <a:endParaRPr lang="en-US" baseline="0" dirty="0" smtClean="0"/>
          </a:p>
          <a:p>
            <a:r>
              <a:rPr lang="en-US" baseline="0" dirty="0" smtClean="0"/>
              <a:t>There are some good examples too – a single healthy meal every month isn’t going to have the same effect as healthy food every meal for a month.</a:t>
            </a:r>
            <a:endParaRPr lang="en-US" dirty="0" smtClean="0"/>
          </a:p>
        </p:txBody>
      </p:sp>
      <p:sp>
        <p:nvSpPr>
          <p:cNvPr id="4" name="Slide Number Placeholder 3"/>
          <p:cNvSpPr>
            <a:spLocks noGrp="1"/>
          </p:cNvSpPr>
          <p:nvPr>
            <p:ph type="sldNum" sz="quarter" idx="10"/>
          </p:nvPr>
        </p:nvSpPr>
        <p:spPr/>
        <p:txBody>
          <a:bodyPr/>
          <a:lstStyle/>
          <a:p>
            <a:fld id="{C8531A2B-BA16-4089-A4B9-D7751096E914}" type="slidenum">
              <a:rPr lang="en-US" smtClean="0"/>
              <a:t>12</a:t>
            </a:fld>
            <a:endParaRPr lang="en-US"/>
          </a:p>
        </p:txBody>
      </p:sp>
    </p:spTree>
    <p:extLst>
      <p:ext uri="{BB962C8B-B14F-4D97-AF65-F5344CB8AC3E}">
        <p14:creationId xmlns:p14="http://schemas.microsoft.com/office/powerpoint/2010/main" val="151923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you are exposed to chemicals that might have some negative effects, what can you do to prevent that? Let’s learn about some ways to safely use chemicals.</a:t>
            </a:r>
          </a:p>
        </p:txBody>
      </p:sp>
      <p:sp>
        <p:nvSpPr>
          <p:cNvPr id="4" name="Slide Number Placeholder 3"/>
          <p:cNvSpPr>
            <a:spLocks noGrp="1"/>
          </p:cNvSpPr>
          <p:nvPr>
            <p:ph type="sldNum" sz="quarter" idx="10"/>
          </p:nvPr>
        </p:nvSpPr>
        <p:spPr/>
        <p:txBody>
          <a:bodyPr/>
          <a:lstStyle/>
          <a:p>
            <a:fld id="{C8531A2B-BA16-4089-A4B9-D7751096E914}" type="slidenum">
              <a:rPr lang="en-US" smtClean="0"/>
              <a:t>13</a:t>
            </a:fld>
            <a:endParaRPr lang="en-US"/>
          </a:p>
        </p:txBody>
      </p:sp>
    </p:spTree>
    <p:extLst>
      <p:ext uri="{BB962C8B-B14F-4D97-AF65-F5344CB8AC3E}">
        <p14:creationId xmlns:p14="http://schemas.microsoft.com/office/powerpoint/2010/main" val="3159275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 chemicals we are exposed to come from work. So if a chemical has the possibility</a:t>
            </a:r>
            <a:r>
              <a:rPr lang="en-US" baseline="0" dirty="0" smtClean="0"/>
              <a:t> to cause harm, we call it a hazard. But it can only be hazardous if we are exposed to it! We can use ‘personal protective equipment’ to prevent exposure. So what are different types of personal protective equipment?</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14</a:t>
            </a:fld>
            <a:endParaRPr lang="en-US"/>
          </a:p>
        </p:txBody>
      </p:sp>
    </p:spTree>
    <p:extLst>
      <p:ext uri="{BB962C8B-B14F-4D97-AF65-F5344CB8AC3E}">
        <p14:creationId xmlns:p14="http://schemas.microsoft.com/office/powerpoint/2010/main" val="328405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Glasses</a:t>
            </a:r>
            <a:r>
              <a:rPr lang="en-US" baseline="0" dirty="0" smtClean="0"/>
              <a:t> can prevent liquids from splashing into your eyes. Gloves can prevent chemicals from absorbing across your skin. A lab coat/jacket can protect your arms. </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15</a:t>
            </a:fld>
            <a:endParaRPr lang="en-US"/>
          </a:p>
        </p:txBody>
      </p:sp>
    </p:spTree>
    <p:extLst>
      <p:ext uri="{BB962C8B-B14F-4D97-AF65-F5344CB8AC3E}">
        <p14:creationId xmlns:p14="http://schemas.microsoft.com/office/powerpoint/2010/main" val="203613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about exposure to chemicals at home? How many people clean their house? Have you ever been cleaning the bathroom, and noticed you got a slight headache? That can happen when you are using cleaning chemicals and you forgot to open a window or leave the door open. If you leave the window open, or turn on a fan, that lessens the amount of cleaning chemicals you might breathe in. </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16</a:t>
            </a:fld>
            <a:endParaRPr lang="en-US"/>
          </a:p>
        </p:txBody>
      </p:sp>
    </p:spTree>
    <p:extLst>
      <p:ext uri="{BB962C8B-B14F-4D97-AF65-F5344CB8AC3E}">
        <p14:creationId xmlns:p14="http://schemas.microsoft.com/office/powerpoint/2010/main" val="170955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home, we have a lot of control over what chemicals get into our food. It is very important to read the labels of the chemicals we use to understand how we could be exposed. Here are some practical suggestions to minimize how we are exposed to chemicals.</a:t>
            </a:r>
          </a:p>
          <a:p>
            <a:endParaRPr lang="en-US" baseline="0" dirty="0" smtClean="0"/>
          </a:p>
          <a:p>
            <a:r>
              <a:rPr lang="en-US" baseline="0" dirty="0" smtClean="0"/>
              <a:t>Never pour chemicals into reused bottles. Why do you think that is? (Chemical residue from the bottle could mix with the new chemical, i.e. ammonia and bleach – makes chlorine gas). The bottle won’t have the label, and once you pour in the chemical, you might forget what it is. If there is no label, people might get confused – see case study below.</a:t>
            </a:r>
          </a:p>
          <a:p>
            <a:endParaRPr lang="en-US" baseline="0" dirty="0" smtClean="0"/>
          </a:p>
          <a:p>
            <a:r>
              <a:rPr lang="en-US" baseline="0" dirty="0" smtClean="0"/>
              <a:t>If you are cooking with raw chicken, you obviously want to clean the area really well afterwards. When you do that, just make sure you remove any other food in the area so you don’t spray Lysol on your salad! Then make sure you wipe down the area with a damp sponge to remove any residue.</a:t>
            </a:r>
            <a:endParaRPr lang="en-US" dirty="0" smtClean="0"/>
          </a:p>
          <a:p>
            <a:endParaRPr lang="en-US" dirty="0" smtClean="0"/>
          </a:p>
          <a:p>
            <a:r>
              <a:rPr lang="en-US" dirty="0" smtClean="0"/>
              <a:t>Case </a:t>
            </a:r>
            <a:r>
              <a:rPr lang="en-US" dirty="0" smtClean="0"/>
              <a:t>study: a man mixed up a batch of </a:t>
            </a:r>
            <a:r>
              <a:rPr lang="en-US" dirty="0" err="1" smtClean="0"/>
              <a:t>paraquat</a:t>
            </a:r>
            <a:r>
              <a:rPr lang="en-US" dirty="0" smtClean="0"/>
              <a:t> (a pesticide) </a:t>
            </a:r>
            <a:r>
              <a:rPr lang="en-US" dirty="0" smtClean="0"/>
              <a:t>in his barn. He</a:t>
            </a:r>
            <a:r>
              <a:rPr lang="en-US" baseline="0" dirty="0" smtClean="0"/>
              <a:t> used an old glass Coca-Cola bottle. He set it down, and another man walked in. He had been in the fields, was hot, and saw a bottle of Coca-Cola. He took a drink, and was poisoned by </a:t>
            </a:r>
            <a:r>
              <a:rPr lang="en-US" baseline="0" dirty="0" err="1" smtClean="0"/>
              <a:t>paraquat</a:t>
            </a:r>
            <a:r>
              <a:rPr lang="en-US" baseline="0" dirty="0" smtClean="0"/>
              <a:t>, and hospitalized.</a:t>
            </a:r>
            <a:endParaRPr lang="en-US" dirty="0"/>
          </a:p>
        </p:txBody>
      </p:sp>
      <p:sp>
        <p:nvSpPr>
          <p:cNvPr id="4" name="Slide Number Placeholder 3"/>
          <p:cNvSpPr>
            <a:spLocks noGrp="1"/>
          </p:cNvSpPr>
          <p:nvPr>
            <p:ph type="sldNum" sz="quarter" idx="10"/>
          </p:nvPr>
        </p:nvSpPr>
        <p:spPr/>
        <p:txBody>
          <a:bodyPr/>
          <a:lstStyle/>
          <a:p>
            <a:fld id="{AFD33024-9E54-4240-83CC-CFC37D495E53}" type="slidenum">
              <a:rPr lang="en-US" smtClean="0"/>
              <a:t>17</a:t>
            </a:fld>
            <a:endParaRPr lang="en-US"/>
          </a:p>
        </p:txBody>
      </p:sp>
    </p:spTree>
    <p:extLst>
      <p:ext uri="{BB962C8B-B14F-4D97-AF65-F5344CB8AC3E}">
        <p14:creationId xmlns:p14="http://schemas.microsoft.com/office/powerpoint/2010/main" val="421419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are using cleaning products, wear gloves! This way the chemical can’t absorb into your skin!</a:t>
            </a:r>
          </a:p>
          <a:p>
            <a:endParaRPr lang="en-US" baseline="0" dirty="0" smtClean="0"/>
          </a:p>
          <a:p>
            <a:r>
              <a:rPr lang="en-US" baseline="0" dirty="0" smtClean="0"/>
              <a:t>Bottom line, chemicals are neither good or bad. It depends on what it is, if and how you are exposed, and the amount. Even then though, we can control if we are exposed by understanding exposure and risk. </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18</a:t>
            </a:fld>
            <a:endParaRPr lang="en-US"/>
          </a:p>
        </p:txBody>
      </p:sp>
    </p:spTree>
    <p:extLst>
      <p:ext uri="{BB962C8B-B14F-4D97-AF65-F5344CB8AC3E}">
        <p14:creationId xmlns:p14="http://schemas.microsoft.com/office/powerpoint/2010/main" val="150562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these environments, there are things that can affect our health. For</a:t>
            </a:r>
            <a:r>
              <a:rPr lang="en-US" baseline="0" dirty="0" smtClean="0"/>
              <a:t> example, when you walk through the forest, maybe the clean air makes you feel relaxed. What scientists focus on though, are the chemicals in our environment. In order to understand if our environment is affecting our health, we need to know what is in our environment. We also need to know how we are exposed, and how much we are exposed to. Before we get into that though, I want to ask a few questions about chemicals. Just raise your hand if you agree: “chemicals are bad for humans.” Ok now raise your hand if “chemicals are good for humans.” Alright, now raise both hands if you think they can be both. Chemicals are not necessarily good or bad for humans – it depends on how they get into your body, and how much gets into your body. What are some examples of different chemicals?</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3</a:t>
            </a:fld>
            <a:endParaRPr lang="en-US"/>
          </a:p>
        </p:txBody>
      </p:sp>
    </p:spTree>
    <p:extLst>
      <p:ext uri="{BB962C8B-B14F-4D97-AF65-F5344CB8AC3E}">
        <p14:creationId xmlns:p14="http://schemas.microsoft.com/office/powerpoint/2010/main" val="399267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is made</a:t>
            </a:r>
            <a:r>
              <a:rPr lang="en-US" baseline="0" dirty="0" smtClean="0"/>
              <a:t> of nitrogen and oxygen – both of these are chemicals. Water is made of hydrogen and oxygen. Even salt (sodium and chloride) is made of chemicals. Humans are made up of chemicals! So we need chemicals for life. But some chemicals can be harmful. With that in mind, here’s something else to think about. Raise your hand when I say something you think is true. “Natural chemicals, chemicals found in our environment, are better than chemicals that are made in a lab.” “Chemicals made in a lab are safer than natural chemicals.” “The safety of a chemical doesn’t matter if it is natural or made in a lab.” The safety of a chemical is not determined by its source. There are some very dangerous natural chemicals – think about the chemicals released by poison ivy! </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4</a:t>
            </a:fld>
            <a:endParaRPr lang="en-US"/>
          </a:p>
        </p:txBody>
      </p:sp>
    </p:spTree>
    <p:extLst>
      <p:ext uri="{BB962C8B-B14F-4D97-AF65-F5344CB8AC3E}">
        <p14:creationId xmlns:p14="http://schemas.microsoft.com/office/powerpoint/2010/main" val="333231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have talked about our environment, and we have talked about chemicals in our environment. But we haven’t talked about how these chemicals can get into our body. Once they are in our body, they have the chance to affect our health. So what are some of the ways we are exposed to chemicals? Keep in mind, being exposed to a chemical isn’t a bad thing – it just means the chemical can get into our body. When you take a drink of water, you could say you had just been exposed to water! </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5</a:t>
            </a:fld>
            <a:endParaRPr lang="en-US"/>
          </a:p>
        </p:txBody>
      </p:sp>
    </p:spTree>
    <p:extLst>
      <p:ext uri="{BB962C8B-B14F-4D97-AF65-F5344CB8AC3E}">
        <p14:creationId xmlns:p14="http://schemas.microsoft.com/office/powerpoint/2010/main" val="412667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talked about different</a:t>
            </a:r>
            <a:r>
              <a:rPr lang="en-US" baseline="0" dirty="0" smtClean="0"/>
              <a:t> sources of chemicals. Now we need to understand how they get into our body. There are scientists called toxicologists who study the effect of chemicals once they get into the body. What is very important to a toxicologist is understanding </a:t>
            </a:r>
            <a:r>
              <a:rPr lang="en-US" i="1" baseline="0" dirty="0" smtClean="0"/>
              <a:t>how</a:t>
            </a:r>
            <a:r>
              <a:rPr lang="en-US" baseline="0" dirty="0" smtClean="0"/>
              <a:t> those chemicals get into the body. A toxicologist focuses on three main routes of exposure. What are the ways a person can be exposed to chemicals?</a:t>
            </a:r>
          </a:p>
          <a:p>
            <a:endParaRPr lang="en-US" baseline="0" dirty="0" smtClean="0"/>
          </a:p>
          <a:p>
            <a:r>
              <a:rPr lang="en-US" baseline="0" dirty="0" smtClean="0"/>
              <a:t>For teachers – there are more than three routes, but we will focus on the three routes that a person can be exposed to chemicals through their environment. If students use more common terms (eating, drinking, breathing, touching), ask them to then brainstorm the other words that describe these actions.</a:t>
            </a:r>
          </a:p>
          <a:p>
            <a:r>
              <a:rPr lang="en-US" baseline="0" dirty="0" smtClean="0"/>
              <a:t>Ingestion – eating, drinking</a:t>
            </a:r>
          </a:p>
          <a:p>
            <a:r>
              <a:rPr lang="en-US" baseline="0" dirty="0" smtClean="0"/>
              <a:t>Inhalation – breathing</a:t>
            </a:r>
          </a:p>
          <a:p>
            <a:r>
              <a:rPr lang="en-US" baseline="0" dirty="0" smtClean="0"/>
              <a:t>Dermal – touching</a:t>
            </a:r>
          </a:p>
          <a:p>
            <a:endParaRPr lang="en-US" baseline="0" dirty="0" smtClean="0"/>
          </a:p>
          <a:p>
            <a:r>
              <a:rPr lang="en-US" baseline="0" dirty="0" smtClean="0"/>
              <a:t>Other routes:</a:t>
            </a:r>
          </a:p>
          <a:p>
            <a:r>
              <a:rPr lang="en-US" baseline="0" dirty="0" smtClean="0"/>
              <a:t>Intravenous injection – this will not occur simply by interacting with your environment (to keep it appropriate though, if students ask, you can say it would occur in the environment of a Drs. office as they get a vaccination</a:t>
            </a:r>
          </a:p>
          <a:p>
            <a:r>
              <a:rPr lang="en-US" baseline="0" dirty="0" smtClean="0"/>
              <a:t>Intramuscular injection – same as above (think tetanus shot)</a:t>
            </a:r>
          </a:p>
          <a:p>
            <a:r>
              <a:rPr lang="en-US" baseline="0" dirty="0" smtClean="0"/>
              <a:t>Intraperitoneal injection – same as above (used to be how rabies shots were administered)</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6</a:t>
            </a:fld>
            <a:endParaRPr lang="en-US"/>
          </a:p>
        </p:txBody>
      </p:sp>
    </p:spTree>
    <p:extLst>
      <p:ext uri="{BB962C8B-B14F-4D97-AF65-F5344CB8AC3E}">
        <p14:creationId xmlns:p14="http://schemas.microsoft.com/office/powerpoint/2010/main" val="350984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question I usually</a:t>
            </a:r>
            <a:r>
              <a:rPr lang="en-US" baseline="0" dirty="0" smtClean="0"/>
              <a:t> get once we have talked about routes of exposure is “so what?” Why does it matter how a chemical gets in the body? Isn’t it just important to know the chemical got in the body? These are actually really great questions. It turns out that the </a:t>
            </a:r>
            <a:r>
              <a:rPr lang="en-US" i="1" baseline="0" dirty="0" smtClean="0"/>
              <a:t>way</a:t>
            </a:r>
            <a:r>
              <a:rPr lang="en-US" baseline="0" dirty="0" smtClean="0"/>
              <a:t> a chemical gets in the body is really important for how toxic the chemical might be. So first, what does toxicity mean?</a:t>
            </a:r>
          </a:p>
          <a:p>
            <a:endParaRPr lang="en-US" baseline="0" dirty="0" smtClean="0"/>
          </a:p>
          <a:p>
            <a:r>
              <a:rPr lang="en-US" baseline="0" dirty="0" smtClean="0"/>
              <a:t>Here is an example of how the route of exposure determines the toxicity. Has everyone heard of mercury before? Maybe you remember how mercury used to be in thermometers? Mercury is a naturally occurring metal that is found in rock. Ok, so the question is, is mercury toxic? Well, it depends on how you are exposed. Who has ever seen the movie, or read the book “Alice’s Adventures in Wonderland?” Remember the Mad Hatter? Does anyone know the story behind that?</a:t>
            </a:r>
          </a:p>
          <a:p>
            <a:endParaRPr lang="en-US" baseline="0" dirty="0" smtClean="0"/>
          </a:p>
          <a:p>
            <a:r>
              <a:rPr lang="en-US" baseline="0" dirty="0" smtClean="0"/>
              <a:t>[The Mad Hatter is based off a true phenomenon, where hatters used mercury to make felt hats. After years of inhaling fumes from the mercury, they began to slur their words, talk rapidly and use nonsensical words, stumble, be irrational.] So when a person breathes in mercury fumes, that has a bad effect on their health. </a:t>
            </a:r>
          </a:p>
          <a:p>
            <a:endParaRPr lang="en-US" baseline="0" dirty="0" smtClean="0"/>
          </a:p>
          <a:p>
            <a:r>
              <a:rPr lang="en-US" baseline="0" dirty="0" smtClean="0"/>
              <a:t>But now, what if I told you that some people have fillings in their teeth that are made of mercury? Does that mean they are going to have the same symptoms as the Mad Hatter? In fact, they don’t. They are just fine. Why is that? The route of exposure is different – inhalation vs. ingestion. Turns out that if a person is exposed to mercury through inhalation, that results in strong toxicity. Ingestion or dermal exposure has very low toxicity. So the way a person is exposed to a chemical can be very important.</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7</a:t>
            </a:fld>
            <a:endParaRPr lang="en-US"/>
          </a:p>
        </p:txBody>
      </p:sp>
    </p:spTree>
    <p:extLst>
      <p:ext uri="{BB962C8B-B14F-4D97-AF65-F5344CB8AC3E}">
        <p14:creationId xmlns:p14="http://schemas.microsoft.com/office/powerpoint/2010/main" val="244681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each type of exposure, and understand how it works. Dermal exposure is when you are exposed to a chemical</a:t>
            </a:r>
            <a:r>
              <a:rPr lang="en-US" baseline="0" dirty="0" smtClean="0"/>
              <a:t> through touching. Our skin is actually a very strong barrier to chemicals, but there are ways a chemical can absorb through our skin – this is if our skin is watery or oily – for example if you had just put lotion on. </a:t>
            </a:r>
          </a:p>
          <a:p>
            <a:endParaRPr lang="en-US" baseline="0" dirty="0" smtClean="0"/>
          </a:p>
          <a:p>
            <a:r>
              <a:rPr lang="en-US" baseline="0" dirty="0" smtClean="0"/>
              <a:t>Optional example: There is a compound called DMSO that absorbs very quickly through the skin. It has painkiller properties, so has been put in a lotion used to treat arthritis. But imagine this – you’ve just put this lotion on, that absorbs through your skin really well. Imagine if you now went out into your garden, and started applying pesticides. What do you think would happen? [pesticides would absorb through skin)</a:t>
            </a:r>
            <a:endParaRPr lang="en-US" dirty="0" smtClean="0"/>
          </a:p>
          <a:p>
            <a:endParaRPr lang="en-US" dirty="0" smtClean="0"/>
          </a:p>
          <a:p>
            <a:r>
              <a:rPr lang="en-US" dirty="0" smtClean="0"/>
              <a:t>Plus,</a:t>
            </a:r>
            <a:r>
              <a:rPr lang="en-US" baseline="0" dirty="0" smtClean="0"/>
              <a:t> if you have cuts or injuries, chemicals can get into your bloodstream that way.</a:t>
            </a:r>
            <a:endParaRPr lang="en-US" dirty="0" smtClean="0"/>
          </a:p>
        </p:txBody>
      </p:sp>
      <p:sp>
        <p:nvSpPr>
          <p:cNvPr id="4" name="Slide Number Placeholder 3"/>
          <p:cNvSpPr>
            <a:spLocks noGrp="1"/>
          </p:cNvSpPr>
          <p:nvPr>
            <p:ph type="sldNum" sz="quarter" idx="10"/>
          </p:nvPr>
        </p:nvSpPr>
        <p:spPr/>
        <p:txBody>
          <a:bodyPr/>
          <a:lstStyle/>
          <a:p>
            <a:fld id="{AFD33024-9E54-4240-83CC-CFC37D495E53}" type="slidenum">
              <a:rPr lang="en-US" smtClean="0"/>
              <a:t>8</a:t>
            </a:fld>
            <a:endParaRPr lang="en-US"/>
          </a:p>
        </p:txBody>
      </p:sp>
    </p:spTree>
    <p:extLst>
      <p:ext uri="{BB962C8B-B14F-4D97-AF65-F5344CB8AC3E}">
        <p14:creationId xmlns:p14="http://schemas.microsoft.com/office/powerpoint/2010/main" val="265785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interesting</a:t>
            </a:r>
            <a:r>
              <a:rPr lang="en-US" baseline="0" dirty="0" smtClean="0"/>
              <a:t> thing about this route of exposure is that you aren’t actually exposed to any chemicals until they get to the small intestines! The amount that can absorb while it is in your mouth or your stomach is actually very small. The other important thing is that the chemicals have to be small enough to absorb through your small intestine into your body. So just how small is a chemical then? This interactive graphic from the University of Utah shows the size of a cell, and then the size of water. (follow link to on-line activity). If the chemical is too big, it won’t be absorbed, and will just pass through the body, so you are not exposed.</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9</a:t>
            </a:fld>
            <a:endParaRPr lang="en-US"/>
          </a:p>
        </p:txBody>
      </p:sp>
    </p:spTree>
    <p:extLst>
      <p:ext uri="{BB962C8B-B14F-4D97-AF65-F5344CB8AC3E}">
        <p14:creationId xmlns:p14="http://schemas.microsoft.com/office/powerpoint/2010/main" val="1727741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route of exposure is inhalation. There are chemicals in the air that we can inhale. Once again though, the chemicals</a:t>
            </a:r>
            <a:r>
              <a:rPr lang="en-US" baseline="0" dirty="0" smtClean="0"/>
              <a:t> have to be small enough that they can absorb across our lungs, into our bodies. Many times the chemicals are stuck to particles in the air, like dust. We can breathe in the dust, which can be really small (see graphic), and then the chemicals stuck on the dust can be absorbed into our bodies.</a:t>
            </a:r>
            <a:endParaRPr lang="en-US" dirty="0"/>
          </a:p>
        </p:txBody>
      </p:sp>
      <p:sp>
        <p:nvSpPr>
          <p:cNvPr id="4" name="Slide Number Placeholder 3"/>
          <p:cNvSpPr>
            <a:spLocks noGrp="1"/>
          </p:cNvSpPr>
          <p:nvPr>
            <p:ph type="sldNum" sz="quarter" idx="10"/>
          </p:nvPr>
        </p:nvSpPr>
        <p:spPr/>
        <p:txBody>
          <a:bodyPr/>
          <a:lstStyle/>
          <a:p>
            <a:fld id="{C8531A2B-BA16-4089-A4B9-D7751096E914}" type="slidenum">
              <a:rPr lang="en-US" smtClean="0"/>
              <a:t>10</a:t>
            </a:fld>
            <a:endParaRPr lang="en-US"/>
          </a:p>
        </p:txBody>
      </p:sp>
    </p:spTree>
    <p:extLst>
      <p:ext uri="{BB962C8B-B14F-4D97-AF65-F5344CB8AC3E}">
        <p14:creationId xmlns:p14="http://schemas.microsoft.com/office/powerpoint/2010/main" val="96099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E67121-437B-4A44-8A73-681384D04BCA}"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62846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67121-437B-4A44-8A73-681384D04BCA}"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348400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67121-437B-4A44-8A73-681384D04BCA}"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174258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67121-437B-4A44-8A73-681384D04BCA}"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162713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E67121-437B-4A44-8A73-681384D04BCA}" type="datetimeFigureOut">
              <a:rPr lang="en-US" smtClean="0"/>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209188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E67121-437B-4A44-8A73-681384D04BCA}"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288455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E67121-437B-4A44-8A73-681384D04BCA}" type="datetimeFigureOut">
              <a:rPr lang="en-US" smtClean="0"/>
              <a:t>9/4/2014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202205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E67121-437B-4A44-8A73-681384D04BCA}" type="datetimeFigureOut">
              <a:rPr lang="en-US" smtClean="0"/>
              <a:t>9/4/2014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187495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67121-437B-4A44-8A73-681384D04BCA}" type="datetimeFigureOut">
              <a:rPr lang="en-US" smtClean="0"/>
              <a:t>9/4/2014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219984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67121-437B-4A44-8A73-681384D04BCA}"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328723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67121-437B-4A44-8A73-681384D04BCA}" type="datetimeFigureOut">
              <a:rPr lang="en-US" smtClean="0"/>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12E6C-AC56-446F-A929-FB3003419751}" type="slidenum">
              <a:rPr lang="en-US" smtClean="0"/>
              <a:t>‹#›</a:t>
            </a:fld>
            <a:endParaRPr lang="en-US"/>
          </a:p>
        </p:txBody>
      </p:sp>
    </p:spTree>
    <p:extLst>
      <p:ext uri="{BB962C8B-B14F-4D97-AF65-F5344CB8AC3E}">
        <p14:creationId xmlns:p14="http://schemas.microsoft.com/office/powerpoint/2010/main" val="295569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67121-437B-4A44-8A73-681384D04BCA}" type="datetimeFigureOut">
              <a:rPr lang="en-US" smtClean="0"/>
              <a:t>9/4/2014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12E6C-AC56-446F-A929-FB3003419751}" type="slidenum">
              <a:rPr lang="en-US" smtClean="0"/>
              <a:t>‹#›</a:t>
            </a:fld>
            <a:endParaRPr lang="en-US"/>
          </a:p>
        </p:txBody>
      </p:sp>
    </p:spTree>
    <p:extLst>
      <p:ext uri="{BB962C8B-B14F-4D97-AF65-F5344CB8AC3E}">
        <p14:creationId xmlns:p14="http://schemas.microsoft.com/office/powerpoint/2010/main" val="292406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learn.genetics.utah.edu/content/cells/scal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b="1" dirty="0" smtClean="0">
                <a:latin typeface="Arial" panose="020B0604020202020204" pitchFamily="34" charset="0"/>
                <a:cs typeface="Arial" panose="020B0604020202020204" pitchFamily="34" charset="0"/>
              </a:rPr>
              <a:t>Your Environment, Your Health</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33400" y="3051175"/>
            <a:ext cx="7924800" cy="1752600"/>
          </a:xfrm>
        </p:spPr>
        <p:txBody>
          <a:bodyPr>
            <a:normAutofit/>
          </a:bodyPr>
          <a:lstStyle/>
          <a:p>
            <a:r>
              <a:rPr lang="en-US" b="1" dirty="0" smtClean="0"/>
              <a:t>Community Outreach and Engagement Core</a:t>
            </a:r>
          </a:p>
          <a:p>
            <a:r>
              <a:rPr lang="en-US" b="1" dirty="0" smtClean="0"/>
              <a:t>Environmental Health Sciences Center</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009" t="56917" r="47775" b="24697"/>
          <a:stretch/>
        </p:blipFill>
        <p:spPr bwMode="auto">
          <a:xfrm>
            <a:off x="304800" y="5257800"/>
            <a:ext cx="1367405" cy="140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309260"/>
            <a:ext cx="2133600" cy="1349502"/>
          </a:xfrm>
          <a:prstGeom prst="rect">
            <a:avLst/>
          </a:prstGeom>
        </p:spPr>
      </p:pic>
    </p:spTree>
    <p:extLst>
      <p:ext uri="{BB962C8B-B14F-4D97-AF65-F5344CB8AC3E}">
        <p14:creationId xmlns:p14="http://schemas.microsoft.com/office/powerpoint/2010/main" val="172112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65" t="45000" r="25000" b="12000"/>
          <a:stretch/>
        </p:blipFill>
        <p:spPr bwMode="auto">
          <a:xfrm>
            <a:off x="914400" y="3086100"/>
            <a:ext cx="564896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000" t="27333" r="18333" b="47334"/>
          <a:stretch/>
        </p:blipFill>
        <p:spPr bwMode="auto">
          <a:xfrm>
            <a:off x="7121624" y="5105400"/>
            <a:ext cx="2022375" cy="154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print"/>
          <a:srcRect/>
          <a:stretch>
            <a:fillRect/>
          </a:stretch>
        </p:blipFill>
        <p:spPr bwMode="auto">
          <a:xfrm>
            <a:off x="8401255" y="0"/>
            <a:ext cx="742745" cy="838200"/>
          </a:xfrm>
          <a:prstGeom prst="rect">
            <a:avLst/>
          </a:prstGeom>
          <a:noFill/>
          <a:ln w="9525">
            <a:noFill/>
            <a:miter lim="800000"/>
            <a:headEnd/>
            <a:tailEnd/>
          </a:ln>
        </p:spPr>
      </p:pic>
      <p:pic>
        <p:nvPicPr>
          <p:cNvPr id="4098" name="Picture 2" descr="C:\Users\rohlmand\Dropbox\EHSC_Design\EVELYN_ALL_EHSC_DESIGN\PAH_GRAPHIC\PATHWAYS\INHALATIO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161"/>
          <a:stretch/>
        </p:blipFill>
        <p:spPr bwMode="auto">
          <a:xfrm>
            <a:off x="6748349" y="883722"/>
            <a:ext cx="2030216" cy="2695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81000"/>
            <a:ext cx="6781800" cy="233910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Route of Exposure: Inhalation</a:t>
            </a:r>
          </a:p>
          <a:p>
            <a:endParaRPr lang="en-US" sz="28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Adults breathe several cubic meters of air per day, dependent on activity level.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Gases or vapors can enter the bloodstream when they are inhaled. </a:t>
            </a:r>
          </a:p>
        </p:txBody>
      </p:sp>
    </p:spTree>
    <p:extLst>
      <p:ext uri="{BB962C8B-B14F-4D97-AF65-F5344CB8AC3E}">
        <p14:creationId xmlns:p14="http://schemas.microsoft.com/office/powerpoint/2010/main" val="157557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8401255" y="0"/>
            <a:ext cx="742745" cy="838200"/>
          </a:xfrm>
          <a:prstGeom prst="rect">
            <a:avLst/>
          </a:prstGeom>
          <a:noFill/>
          <a:ln w="9525">
            <a:noFill/>
            <a:miter lim="800000"/>
            <a:headEnd/>
            <a:tailEnd/>
          </a:ln>
        </p:spPr>
      </p:pic>
      <p:sp>
        <p:nvSpPr>
          <p:cNvPr id="4" name="TextBox 3"/>
          <p:cNvSpPr txBox="1"/>
          <p:nvPr/>
        </p:nvSpPr>
        <p:spPr>
          <a:xfrm>
            <a:off x="457199" y="381000"/>
            <a:ext cx="8315427" cy="4555093"/>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Amount of Exposure</a:t>
            </a:r>
          </a:p>
          <a:p>
            <a:endParaRPr lang="en-US" sz="28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is called dose – how </a:t>
            </a:r>
            <a:r>
              <a:rPr lang="en-US" i="1" dirty="0" smtClean="0">
                <a:latin typeface="Arial" panose="020B0604020202020204" pitchFamily="34" charset="0"/>
                <a:cs typeface="Arial" panose="020B0604020202020204" pitchFamily="34" charset="0"/>
              </a:rPr>
              <a:t>much</a:t>
            </a:r>
            <a:r>
              <a:rPr lang="en-US" dirty="0" smtClean="0">
                <a:latin typeface="Arial" panose="020B0604020202020204" pitchFamily="34" charset="0"/>
                <a:cs typeface="Arial" panose="020B0604020202020204" pitchFamily="34" charset="0"/>
              </a:rPr>
              <a:t> of the chemical were you exposed to?</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Different doses cause different responses.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Example: Tylenol</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Take two Tylenol for a fever </a:t>
            </a:r>
          </a:p>
          <a:p>
            <a:r>
              <a:rPr lang="en-US" i="1" dirty="0" smtClean="0">
                <a:latin typeface="Arial" panose="020B0604020202020204" pitchFamily="34" charset="0"/>
                <a:cs typeface="Arial" panose="020B0604020202020204" pitchFamily="34" charset="0"/>
              </a:rPr>
              <a:t>Dose</a:t>
            </a:r>
            <a:r>
              <a:rPr lang="en-US" dirty="0" smtClean="0">
                <a:latin typeface="Arial" panose="020B0604020202020204" pitchFamily="34" charset="0"/>
                <a:cs typeface="Arial" panose="020B0604020202020204" pitchFamily="34" charset="0"/>
              </a:rPr>
              <a:t>: 2 pills</a:t>
            </a:r>
          </a:p>
          <a:p>
            <a:r>
              <a:rPr lang="en-US" i="1" dirty="0" smtClean="0">
                <a:latin typeface="Arial" panose="020B0604020202020204" pitchFamily="34" charset="0"/>
                <a:cs typeface="Arial" panose="020B0604020202020204" pitchFamily="34" charset="0"/>
              </a:rPr>
              <a:t>Response</a:t>
            </a:r>
            <a:r>
              <a:rPr lang="en-US" dirty="0" smtClean="0">
                <a:latin typeface="Arial" panose="020B0604020202020204" pitchFamily="34" charset="0"/>
                <a:cs typeface="Arial" panose="020B0604020202020204" pitchFamily="34" charset="0"/>
              </a:rPr>
              <a:t>: Fever and aches and pains go away</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What happens if you take too many Tylenol?</a:t>
            </a:r>
          </a:p>
          <a:p>
            <a:r>
              <a:rPr lang="en-US" i="1" dirty="0" smtClean="0">
                <a:latin typeface="Arial" panose="020B0604020202020204" pitchFamily="34" charset="0"/>
                <a:cs typeface="Arial" panose="020B0604020202020204" pitchFamily="34" charset="0"/>
              </a:rPr>
              <a:t>Dose</a:t>
            </a:r>
            <a:r>
              <a:rPr lang="en-US" dirty="0" smtClean="0">
                <a:latin typeface="Arial" panose="020B0604020202020204" pitchFamily="34" charset="0"/>
                <a:cs typeface="Arial" panose="020B0604020202020204" pitchFamily="34" charset="0"/>
              </a:rPr>
              <a:t>: 5 pills</a:t>
            </a:r>
          </a:p>
          <a:p>
            <a:r>
              <a:rPr lang="en-US" i="1" dirty="0" smtClean="0">
                <a:latin typeface="Arial" panose="020B0604020202020204" pitchFamily="34" charset="0"/>
                <a:cs typeface="Arial" panose="020B0604020202020204" pitchFamily="34" charset="0"/>
              </a:rPr>
              <a:t>Response</a:t>
            </a:r>
            <a:r>
              <a:rPr lang="en-US" dirty="0" smtClean="0">
                <a:latin typeface="Arial" panose="020B0604020202020204" pitchFamily="34" charset="0"/>
                <a:cs typeface="Arial" panose="020B0604020202020204" pitchFamily="34" charset="0"/>
              </a:rPr>
              <a:t>: Ringing in the ears, upset stomach, dizzy</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400" t="10159" r="11200" b="8148"/>
          <a:stretch/>
        </p:blipFill>
        <p:spPr bwMode="auto">
          <a:xfrm>
            <a:off x="5913120" y="4815840"/>
            <a:ext cx="1493520" cy="196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666" r="5715" b="3307"/>
          <a:stretch/>
        </p:blipFill>
        <p:spPr bwMode="auto">
          <a:xfrm>
            <a:off x="7406640" y="4400550"/>
            <a:ext cx="1635760" cy="237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179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6781800" cy="2062103"/>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Duration of Exposure</a:t>
            </a:r>
          </a:p>
          <a:p>
            <a:endParaRPr lang="en-US" sz="28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length of time a person (or animal) is exposed to a chemical is critical to determine toxicity.</a:t>
            </a: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Duration</a:t>
            </a:r>
            <a:r>
              <a:rPr lang="en-US" dirty="0" smtClean="0">
                <a:latin typeface="Arial" panose="020B0604020202020204" pitchFamily="34" charset="0"/>
                <a:cs typeface="Arial" panose="020B0604020202020204" pitchFamily="34" charset="0"/>
              </a:rPr>
              <a:t> and </a:t>
            </a:r>
            <a:r>
              <a:rPr lang="en-US" b="1" dirty="0" smtClean="0">
                <a:latin typeface="Arial" panose="020B0604020202020204" pitchFamily="34" charset="0"/>
                <a:cs typeface="Arial" panose="020B0604020202020204" pitchFamily="34" charset="0"/>
              </a:rPr>
              <a:t>frequency</a:t>
            </a:r>
            <a:r>
              <a:rPr lang="en-US" dirty="0" smtClean="0">
                <a:latin typeface="Arial" panose="020B0604020202020204" pitchFamily="34" charset="0"/>
                <a:cs typeface="Arial" panose="020B0604020202020204" pitchFamily="34" charset="0"/>
              </a:rPr>
              <a:t> contribute to toxicity.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20102"/>
            <a:ext cx="2085406" cy="150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BEBA8EAE-BF5A-486C-A8C5-ECC9F3942E4B}">
                <a14:imgProps xmlns:a14="http://schemas.microsoft.com/office/drawing/2010/main">
                  <a14:imgLayer r:embed="rId5">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5105400" y="2720102"/>
            <a:ext cx="2667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1187" y="4419600"/>
            <a:ext cx="3871573"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Duration</a:t>
            </a:r>
            <a:r>
              <a:rPr lang="en-US" dirty="0" smtClean="0">
                <a:latin typeface="Arial" panose="020B0604020202020204" pitchFamily="34" charset="0"/>
                <a:cs typeface="Arial" panose="020B0604020202020204" pitchFamily="34" charset="0"/>
              </a:rPr>
              <a:t> = Length of exposure time</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4683760" y="4433332"/>
            <a:ext cx="3820277"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Frequency </a:t>
            </a:r>
            <a:r>
              <a:rPr lang="en-US" dirty="0" smtClean="0">
                <a:latin typeface="Arial" panose="020B0604020202020204" pitchFamily="34" charset="0"/>
                <a:cs typeface="Arial" panose="020B0604020202020204" pitchFamily="34" charset="0"/>
              </a:rPr>
              <a:t>= Number of exposures</a:t>
            </a:r>
            <a:endParaRPr lang="en-US" dirty="0">
              <a:latin typeface="Arial" panose="020B0604020202020204" pitchFamily="34" charset="0"/>
              <a:cs typeface="Arial" panose="020B0604020202020204" pitchFamily="34" charset="0"/>
            </a:endParaRPr>
          </a:p>
        </p:txBody>
      </p:sp>
      <p:pic>
        <p:nvPicPr>
          <p:cNvPr id="9" name="Picture 8"/>
          <p:cNvPicPr>
            <a:picLocks noChangeAspect="1" noChangeArrowheads="1"/>
          </p:cNvPicPr>
          <p:nvPr/>
        </p:nvPicPr>
        <p:blipFill>
          <a:blip r:embed="rId6" cstate="print"/>
          <a:srcRect/>
          <a:stretch>
            <a:fillRect/>
          </a:stretch>
        </p:blipFill>
        <p:spPr bwMode="auto">
          <a:xfrm>
            <a:off x="8401255" y="0"/>
            <a:ext cx="742745" cy="838200"/>
          </a:xfrm>
          <a:prstGeom prst="rect">
            <a:avLst/>
          </a:prstGeom>
          <a:noFill/>
          <a:ln w="9525">
            <a:noFill/>
            <a:miter lim="800000"/>
            <a:headEnd/>
            <a:tailEnd/>
          </a:ln>
        </p:spPr>
      </p:pic>
    </p:spTree>
    <p:extLst>
      <p:ext uri="{BB962C8B-B14F-4D97-AF65-F5344CB8AC3E}">
        <p14:creationId xmlns:p14="http://schemas.microsoft.com/office/powerpoint/2010/main" val="28185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How can you reduce health effects from exposure to chemicals?</a:t>
            </a:r>
            <a:endParaRPr lang="en-US" dirty="0"/>
          </a:p>
        </p:txBody>
      </p:sp>
    </p:spTree>
    <p:extLst>
      <p:ext uri="{BB962C8B-B14F-4D97-AF65-F5344CB8AC3E}">
        <p14:creationId xmlns:p14="http://schemas.microsoft.com/office/powerpoint/2010/main" val="355633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42639"/>
            <a:ext cx="3657599" cy="3354765"/>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Risk</a:t>
            </a:r>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probability of harm resulting from </a:t>
            </a:r>
            <a:r>
              <a:rPr lang="en-US" sz="2800" u="sng" dirty="0" smtClean="0">
                <a:latin typeface="Arial" panose="020B0604020202020204" pitchFamily="34" charset="0"/>
                <a:cs typeface="Arial" panose="020B0604020202020204" pitchFamily="34" charset="0"/>
              </a:rPr>
              <a:t>exposure</a:t>
            </a:r>
            <a:r>
              <a:rPr lang="en-US" sz="2800" dirty="0" smtClean="0">
                <a:latin typeface="Arial" panose="020B0604020202020204" pitchFamily="34" charset="0"/>
                <a:cs typeface="Arial" panose="020B0604020202020204" pitchFamily="34" charset="0"/>
              </a:rPr>
              <a:t> to a </a:t>
            </a:r>
            <a:r>
              <a:rPr lang="en-US" sz="2800" u="sng" dirty="0" smtClean="0">
                <a:latin typeface="Arial" panose="020B0604020202020204" pitchFamily="34" charset="0"/>
                <a:cs typeface="Arial" panose="020B0604020202020204" pitchFamily="34" charset="0"/>
              </a:rPr>
              <a:t>hazard</a:t>
            </a:r>
          </a:p>
          <a:p>
            <a:endParaRPr lang="en-US" sz="2800" b="1"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pic>
        <p:nvPicPr>
          <p:cNvPr id="6" name="Picture 2"/>
          <p:cNvPicPr>
            <a:picLocks noChangeAspect="1"/>
          </p:cNvPicPr>
          <p:nvPr/>
        </p:nvPicPr>
        <p:blipFill>
          <a:blip r:embed="rId3"/>
          <a:srcRect/>
          <a:stretch>
            <a:fillRect/>
          </a:stretch>
        </p:blipFill>
        <p:spPr bwMode="auto">
          <a:xfrm>
            <a:off x="4285178" y="152400"/>
            <a:ext cx="4790440" cy="6248400"/>
          </a:xfrm>
          <a:prstGeom prst="rect">
            <a:avLst/>
          </a:prstGeom>
          <a:noFill/>
          <a:ln w="9525">
            <a:noFill/>
            <a:miter lim="800000"/>
            <a:headEnd/>
            <a:tailEnd/>
          </a:ln>
        </p:spPr>
      </p:pic>
    </p:spTree>
    <p:extLst>
      <p:ext uri="{BB962C8B-B14F-4D97-AF65-F5344CB8AC3E}">
        <p14:creationId xmlns:p14="http://schemas.microsoft.com/office/powerpoint/2010/main" val="135338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Personal Protective Equipment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600200"/>
            <a:ext cx="2752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5990" y="3257550"/>
            <a:ext cx="1469954" cy="369332"/>
          </a:xfrm>
          <a:prstGeom prst="rect">
            <a:avLst/>
          </a:prstGeom>
          <a:noFill/>
        </p:spPr>
        <p:txBody>
          <a:bodyPr wrap="none" rtlCol="0">
            <a:spAutoFit/>
          </a:bodyPr>
          <a:lstStyle/>
          <a:p>
            <a:r>
              <a:rPr lang="en-US" dirty="0" smtClean="0"/>
              <a:t>Safety glasses</a:t>
            </a:r>
            <a:endParaRPr lang="en-US"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651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887" y="1600200"/>
            <a:ext cx="1623332" cy="1623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33237" y="3484977"/>
            <a:ext cx="811376" cy="369332"/>
          </a:xfrm>
          <a:prstGeom prst="rect">
            <a:avLst/>
          </a:prstGeom>
          <a:noFill/>
        </p:spPr>
        <p:txBody>
          <a:bodyPr wrap="none" rtlCol="0">
            <a:spAutoFit/>
          </a:bodyPr>
          <a:lstStyle/>
          <a:p>
            <a:r>
              <a:rPr lang="en-US" dirty="0" smtClean="0"/>
              <a:t>Gloves</a:t>
            </a:r>
            <a:endParaRPr lang="en-US" dirty="0"/>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59815"/>
            <a:ext cx="2058780" cy="273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9515" y="4048351"/>
            <a:ext cx="3511704" cy="258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09800" y="4042908"/>
            <a:ext cx="1585819" cy="369332"/>
          </a:xfrm>
          <a:prstGeom prst="rect">
            <a:avLst/>
          </a:prstGeom>
          <a:noFill/>
        </p:spPr>
        <p:txBody>
          <a:bodyPr wrap="none" rtlCol="0">
            <a:spAutoFit/>
          </a:bodyPr>
          <a:lstStyle/>
          <a:p>
            <a:r>
              <a:rPr lang="en-US" dirty="0" smtClean="0"/>
              <a:t>Jacket/lab coat</a:t>
            </a:r>
            <a:endParaRPr lang="en-US" dirty="0"/>
          </a:p>
        </p:txBody>
      </p:sp>
      <p:sp>
        <p:nvSpPr>
          <p:cNvPr id="4" name="TextBox 3"/>
          <p:cNvSpPr txBox="1"/>
          <p:nvPr/>
        </p:nvSpPr>
        <p:spPr>
          <a:xfrm>
            <a:off x="1676400" y="805934"/>
            <a:ext cx="5532027" cy="523220"/>
          </a:xfrm>
          <a:prstGeom prst="rect">
            <a:avLst/>
          </a:prstGeom>
          <a:noFill/>
        </p:spPr>
        <p:txBody>
          <a:bodyPr wrap="none" rtlCol="0">
            <a:spAutoFit/>
          </a:bodyPr>
          <a:lstStyle/>
          <a:p>
            <a:r>
              <a:rPr lang="en-US" sz="2800" dirty="0" smtClean="0"/>
              <a:t>Used to reduce your risk of exposure</a:t>
            </a:r>
            <a:endParaRPr lang="en-US" sz="2800" dirty="0"/>
          </a:p>
        </p:txBody>
      </p:sp>
    </p:spTree>
    <p:extLst>
      <p:ext uri="{BB962C8B-B14F-4D97-AF65-F5344CB8AC3E}">
        <p14:creationId xmlns:p14="http://schemas.microsoft.com/office/powerpoint/2010/main" val="177622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000" t="27333" r="18333" b="47334"/>
          <a:stretch/>
        </p:blipFill>
        <p:spPr bwMode="auto">
          <a:xfrm>
            <a:off x="4633761" y="3429000"/>
            <a:ext cx="4210519" cy="32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81000"/>
            <a:ext cx="6324600" cy="3477875"/>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Reducing Risk and Exposure: Inhalation</a:t>
            </a: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Keep windows open when using cleaning products</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Try to avoid sprays when possible</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4" cstate="print"/>
          <a:srcRect/>
          <a:stretch>
            <a:fillRect/>
          </a:stretch>
        </p:blipFill>
        <p:spPr bwMode="auto">
          <a:xfrm>
            <a:off x="8401255" y="0"/>
            <a:ext cx="742745" cy="838200"/>
          </a:xfrm>
          <a:prstGeom prst="rect">
            <a:avLst/>
          </a:prstGeom>
          <a:noFill/>
          <a:ln w="9525">
            <a:noFill/>
            <a:miter lim="800000"/>
            <a:headEnd/>
            <a:tailEnd/>
          </a:ln>
        </p:spPr>
      </p:pic>
    </p:spTree>
    <p:extLst>
      <p:ext uri="{BB962C8B-B14F-4D97-AF65-F5344CB8AC3E}">
        <p14:creationId xmlns:p14="http://schemas.microsoft.com/office/powerpoint/2010/main" val="4197457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6324600" cy="3724096"/>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Reducing Risk and Exposure: Ingestion</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Never put a chemical mixtures into anything but its original container. </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Store cleaning chemicals in a safe, separate area</a:t>
            </a:r>
          </a:p>
          <a:p>
            <a:pPr marL="285750" indent="-285750">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Don’t use chemicals around food that is being prepared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8401255" y="0"/>
            <a:ext cx="742745" cy="838200"/>
          </a:xfrm>
          <a:prstGeom prst="rect">
            <a:avLst/>
          </a:prstGeom>
          <a:noFill/>
          <a:ln w="9525">
            <a:noFill/>
            <a:miter lim="800000"/>
            <a:headEnd/>
            <a:tailEnd/>
          </a:ln>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917" t="58334" r="67074" b="12399"/>
          <a:stretch/>
        </p:blipFill>
        <p:spPr bwMode="auto">
          <a:xfrm>
            <a:off x="7696200" y="4551680"/>
            <a:ext cx="1220265" cy="223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4792" t="33595" r="19417" b="42804"/>
          <a:stretch/>
        </p:blipFill>
        <p:spPr bwMode="auto">
          <a:xfrm>
            <a:off x="5257800" y="4648200"/>
            <a:ext cx="1925320" cy="179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859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6324600" cy="289310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Reducing Risk and Exposure: Dermal</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Wear gloves when you are cleaning</a:t>
            </a:r>
          </a:p>
          <a:p>
            <a:pPr marL="742950" lvl="1"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Wipe the counters down with a damp sponge afterwards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8401255" y="0"/>
            <a:ext cx="742745" cy="838200"/>
          </a:xfrm>
          <a:prstGeom prst="rect">
            <a:avLst/>
          </a:prstGeom>
          <a:noFill/>
          <a:ln w="9525">
            <a:noFill/>
            <a:miter lim="800000"/>
            <a:headEnd/>
            <a:tailEnd/>
          </a:ln>
        </p:spPr>
      </p:pic>
      <p:grpSp>
        <p:nvGrpSpPr>
          <p:cNvPr id="5" name="Group 4"/>
          <p:cNvGrpSpPr/>
          <p:nvPr/>
        </p:nvGrpSpPr>
        <p:grpSpPr>
          <a:xfrm>
            <a:off x="4953000" y="3200400"/>
            <a:ext cx="3581400" cy="3200400"/>
            <a:chOff x="7600426" y="2038525"/>
            <a:chExt cx="2147581" cy="1971414"/>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339" t="26753" r="20046" b="47375"/>
            <a:stretch/>
          </p:blipFill>
          <p:spPr bwMode="auto">
            <a:xfrm>
              <a:off x="7600426" y="2038525"/>
              <a:ext cx="2147581" cy="197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00426" y="3429000"/>
              <a:ext cx="32437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3"/>
          <p:cNvPicPr>
            <a:picLocks noChangeAspect="1"/>
          </p:cNvPicPr>
          <p:nvPr/>
        </p:nvPicPr>
        <p:blipFill>
          <a:blip r:embed="rId5"/>
          <a:srcRect/>
          <a:stretch>
            <a:fillRect/>
          </a:stretch>
        </p:blipFill>
        <p:spPr bwMode="auto">
          <a:xfrm>
            <a:off x="1143000" y="3788118"/>
            <a:ext cx="2476500" cy="2593632"/>
          </a:xfrm>
          <a:prstGeom prst="rect">
            <a:avLst/>
          </a:prstGeom>
          <a:noFill/>
          <a:ln w="9525">
            <a:noFill/>
            <a:miter lim="800000"/>
            <a:headEnd/>
            <a:tailEnd/>
          </a:ln>
        </p:spPr>
      </p:pic>
    </p:spTree>
    <p:extLst>
      <p:ext uri="{BB962C8B-B14F-4D97-AF65-F5344CB8AC3E}">
        <p14:creationId xmlns:p14="http://schemas.microsoft.com/office/powerpoint/2010/main" val="1878147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251579"/>
            <a:ext cx="3581400" cy="2265236"/>
          </a:xfrm>
          <a:prstGeom prst="rect">
            <a:avLst/>
          </a:prstGeom>
        </p:spPr>
      </p:pic>
      <p:sp>
        <p:nvSpPr>
          <p:cNvPr id="3" name="TextBox 2"/>
          <p:cNvSpPr txBox="1"/>
          <p:nvPr/>
        </p:nvSpPr>
        <p:spPr>
          <a:xfrm>
            <a:off x="867844" y="1219200"/>
            <a:ext cx="7789312" cy="2646878"/>
          </a:xfrm>
          <a:prstGeom prst="rect">
            <a:avLst/>
          </a:prstGeom>
          <a:noFill/>
        </p:spPr>
        <p:txBody>
          <a:bodyPr wrap="none" rtlCol="0">
            <a:spAutoFit/>
          </a:bodyPr>
          <a:lstStyle/>
          <a:p>
            <a:r>
              <a:rPr lang="en-US" sz="16600" dirty="0" smtClean="0"/>
              <a:t>THE END</a:t>
            </a:r>
            <a:endParaRPr lang="en-US" sz="16600" dirty="0"/>
          </a:p>
        </p:txBody>
      </p:sp>
    </p:spTree>
    <p:extLst>
      <p:ext uri="{BB962C8B-B14F-4D97-AF65-F5344CB8AC3E}">
        <p14:creationId xmlns:p14="http://schemas.microsoft.com/office/powerpoint/2010/main" val="312409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6200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What is Environmental Health?</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304800" y="1066800"/>
            <a:ext cx="8305800" cy="1384995"/>
          </a:xfrm>
          <a:prstGeom prst="rect">
            <a:avLst/>
          </a:prstGeom>
          <a:noFill/>
        </p:spPr>
        <p:txBody>
          <a:bodyPr wrap="square" rtlCol="0">
            <a:spAutoFit/>
          </a:bodyPr>
          <a:lstStyle/>
          <a:p>
            <a:r>
              <a:rPr lang="en-US" sz="2400" dirty="0" smtClean="0"/>
              <a:t>Environmental Health examines how our environment, both natural and man-made, can affect our health. </a:t>
            </a:r>
          </a:p>
          <a:p>
            <a:endParaRPr lang="en-US" dirty="0" smtClean="0"/>
          </a:p>
          <a:p>
            <a:endParaRPr lang="en-US" dirty="0"/>
          </a:p>
        </p:txBody>
      </p:sp>
      <p:pic>
        <p:nvPicPr>
          <p:cNvPr id="1026" name="Picture 2" descr="F:\EHSC\PAH_GRAPHIC\ENVIRONMENTS\FORE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532397"/>
            <a:ext cx="4381500" cy="32970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EHSC\PAH_GRAPHIC\ENVIRONMENTS\BEAC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596140"/>
            <a:ext cx="4275137" cy="2233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HSC\PAH_GRAPHIC\ENVIRONMENTS\P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8024" y="2014290"/>
            <a:ext cx="2879725" cy="192022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EHSC\PAH_GRAPHIC\ENVIRONMENTS\SCHOO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1958480"/>
            <a:ext cx="2407495" cy="212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HSC\PAH_GRAPHIC\ENVIRONMENTS\WOR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799" y="3048558"/>
            <a:ext cx="2705833" cy="137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6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6200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What is Environmental Health?</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304800" y="1066800"/>
            <a:ext cx="8305800" cy="3785652"/>
          </a:xfrm>
          <a:prstGeom prst="rect">
            <a:avLst/>
          </a:prstGeom>
          <a:noFill/>
        </p:spPr>
        <p:txBody>
          <a:bodyPr wrap="square" rtlCol="0">
            <a:spAutoFit/>
          </a:bodyPr>
          <a:lstStyle/>
          <a:p>
            <a:r>
              <a:rPr lang="en-US" sz="2400" dirty="0" smtClean="0"/>
              <a:t>Environmental Health examines how our environment, both natural and man-made, can affect our health. </a:t>
            </a:r>
          </a:p>
          <a:p>
            <a:endParaRPr lang="en-US" sz="2400" dirty="0"/>
          </a:p>
          <a:p>
            <a:r>
              <a:rPr lang="en-US" sz="2400" dirty="0" smtClean="0"/>
              <a:t>So what is in our environment?</a:t>
            </a:r>
          </a:p>
          <a:p>
            <a:endParaRPr lang="en-US" sz="2400" dirty="0"/>
          </a:p>
          <a:p>
            <a:r>
              <a:rPr lang="en-US" sz="2400" dirty="0" smtClean="0"/>
              <a:t>To understand how our health might be affected, we need to know</a:t>
            </a:r>
          </a:p>
          <a:p>
            <a:pPr marL="914400" indent="-342900">
              <a:buFont typeface="Arial" panose="020B0604020202020204" pitchFamily="34" charset="0"/>
              <a:buChar char="•"/>
            </a:pPr>
            <a:r>
              <a:rPr lang="en-US" sz="2400" dirty="0" smtClean="0"/>
              <a:t>What chemicals we are exposed to</a:t>
            </a:r>
          </a:p>
          <a:p>
            <a:pPr marL="914400" indent="-342900">
              <a:buFont typeface="Arial" panose="020B0604020202020204" pitchFamily="34" charset="0"/>
              <a:buChar char="•"/>
            </a:pPr>
            <a:r>
              <a:rPr lang="en-US" sz="2400" dirty="0" smtClean="0"/>
              <a:t>How we are exposed</a:t>
            </a:r>
          </a:p>
          <a:p>
            <a:pPr marL="914400" indent="-342900">
              <a:buFont typeface="Arial" panose="020B0604020202020204" pitchFamily="34" charset="0"/>
              <a:buChar char="•"/>
            </a:pPr>
            <a:r>
              <a:rPr lang="en-US" sz="2400" dirty="0" smtClean="0"/>
              <a:t>The amount we are exposed </a:t>
            </a:r>
            <a:r>
              <a:rPr lang="en-US" sz="2400" dirty="0" smtClean="0"/>
              <a:t>to, and for how long</a:t>
            </a:r>
            <a:endParaRPr lang="en-US" sz="2400" dirty="0" smtClean="0"/>
          </a:p>
        </p:txBody>
      </p:sp>
    </p:spTree>
    <p:extLst>
      <p:ext uri="{BB962C8B-B14F-4D97-AF65-F5344CB8AC3E}">
        <p14:creationId xmlns:p14="http://schemas.microsoft.com/office/powerpoint/2010/main" val="3238010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8401255" y="0"/>
            <a:ext cx="742745" cy="838200"/>
          </a:xfrm>
          <a:prstGeom prst="rect">
            <a:avLst/>
          </a:prstGeom>
          <a:noFill/>
          <a:ln w="9525">
            <a:noFill/>
            <a:miter lim="800000"/>
            <a:headEnd/>
            <a:tailEnd/>
          </a:ln>
        </p:spPr>
      </p:pic>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375" t="39733" r="23167" b="34933"/>
          <a:stretch/>
        </p:blipFill>
        <p:spPr bwMode="auto">
          <a:xfrm>
            <a:off x="6096000" y="1905000"/>
            <a:ext cx="2981960"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199" y="381000"/>
            <a:ext cx="7944055" cy="4370427"/>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Chemicals</a:t>
            </a:r>
          </a:p>
          <a:p>
            <a:endParaRPr lang="en-US" sz="3200" b="1"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Chemicals are found in everything!</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Air is a chemical. Water is a chemical.</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So are all chemicals bad?</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No! Some chemicals do have the potential </a:t>
            </a:r>
          </a:p>
          <a:p>
            <a:r>
              <a:rPr lang="en-US" sz="2000" dirty="0" smtClean="0">
                <a:latin typeface="Arial" panose="020B0604020202020204" pitchFamily="34" charset="0"/>
                <a:cs typeface="Arial" panose="020B0604020202020204" pitchFamily="34" charset="0"/>
              </a:rPr>
              <a:t>to be harmful though. That is why scientists</a:t>
            </a:r>
          </a:p>
          <a:p>
            <a:r>
              <a:rPr lang="en-US" sz="2000" dirty="0" smtClean="0">
                <a:latin typeface="Arial" panose="020B0604020202020204" pitchFamily="34" charset="0"/>
                <a:cs typeface="Arial" panose="020B0604020202020204" pitchFamily="34" charset="0"/>
              </a:rPr>
              <a:t>test every new chemical before letting people use it.</a:t>
            </a:r>
          </a:p>
          <a:p>
            <a:endParaRPr lang="en-US" dirty="0" smtClean="0">
              <a:latin typeface="Arial" panose="020B0604020202020204" pitchFamily="34" charset="0"/>
              <a:cs typeface="Arial" panose="020B0604020202020204" pitchFamily="34" charset="0"/>
            </a:endParaRPr>
          </a:p>
        </p:txBody>
      </p:sp>
      <p:pic>
        <p:nvPicPr>
          <p:cNvPr id="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9083" t="28000" r="19667" b="43200"/>
          <a:stretch/>
        </p:blipFill>
        <p:spPr bwMode="auto">
          <a:xfrm>
            <a:off x="5755640" y="4709160"/>
            <a:ext cx="2052320" cy="173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399" y="4709160"/>
            <a:ext cx="2150679" cy="169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7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620000" cy="954107"/>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What are some of the ways we are exposed to chemicals in our environment?</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304800" y="1670209"/>
            <a:ext cx="8305800" cy="2523768"/>
          </a:xfrm>
          <a:prstGeom prst="rect">
            <a:avLst/>
          </a:prstGeom>
          <a:noFill/>
        </p:spPr>
        <p:txBody>
          <a:bodyPr wrap="square" rtlCol="0">
            <a:spAutoFit/>
          </a:bodyPr>
          <a:lstStyle/>
          <a:p>
            <a:pPr marL="342900" indent="-342900">
              <a:buFont typeface="Wingdings" panose="05000000000000000000" pitchFamily="2" charset="2"/>
              <a:buChar char="q"/>
            </a:pPr>
            <a:r>
              <a:rPr lang="en-US" sz="2000" dirty="0" smtClean="0"/>
              <a:t>The food we eat</a:t>
            </a:r>
          </a:p>
          <a:p>
            <a:pPr marL="342900" indent="-342900">
              <a:buFont typeface="Wingdings" panose="05000000000000000000" pitchFamily="2" charset="2"/>
              <a:buChar char="q"/>
            </a:pPr>
            <a:r>
              <a:rPr lang="en-US" sz="2000" dirty="0" smtClean="0"/>
              <a:t>The air we breath</a:t>
            </a:r>
          </a:p>
          <a:p>
            <a:pPr marL="342900" indent="-342900">
              <a:buFont typeface="Wingdings" panose="05000000000000000000" pitchFamily="2" charset="2"/>
              <a:buChar char="q"/>
            </a:pPr>
            <a:r>
              <a:rPr lang="en-US" sz="2000" dirty="0" smtClean="0"/>
              <a:t>The water we drink</a:t>
            </a:r>
          </a:p>
          <a:p>
            <a:pPr marL="342900" indent="-342900">
              <a:buFont typeface="Wingdings" panose="05000000000000000000" pitchFamily="2" charset="2"/>
              <a:buChar char="q"/>
            </a:pPr>
            <a:r>
              <a:rPr lang="en-US" sz="2000" dirty="0" smtClean="0"/>
              <a:t>Pollution </a:t>
            </a:r>
          </a:p>
          <a:p>
            <a:pPr marL="342900" indent="-342900">
              <a:buFont typeface="Wingdings" panose="05000000000000000000" pitchFamily="2" charset="2"/>
              <a:buChar char="q"/>
            </a:pPr>
            <a:r>
              <a:rPr lang="en-US" sz="2000" dirty="0" smtClean="0"/>
              <a:t>Pesticides</a:t>
            </a:r>
          </a:p>
          <a:p>
            <a:pPr marL="342900" indent="-342900">
              <a:buFont typeface="Wingdings" panose="05000000000000000000" pitchFamily="2" charset="2"/>
              <a:buChar char="q"/>
            </a:pPr>
            <a:r>
              <a:rPr lang="en-US" sz="2000" dirty="0" smtClean="0"/>
              <a:t>Forest fires</a:t>
            </a:r>
          </a:p>
          <a:p>
            <a:pPr marL="342900" indent="-342900">
              <a:buFont typeface="Wingdings" panose="05000000000000000000" pitchFamily="2" charset="2"/>
              <a:buChar char="q"/>
            </a:pPr>
            <a:r>
              <a:rPr lang="en-US" sz="2000" dirty="0" smtClean="0"/>
              <a:t>Others?</a:t>
            </a:r>
          </a:p>
          <a:p>
            <a:endParaRPr lang="en-US" dirty="0"/>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326" t="39743" r="23280" b="35607"/>
          <a:stretch/>
        </p:blipFill>
        <p:spPr bwMode="auto">
          <a:xfrm>
            <a:off x="6746421" y="5562600"/>
            <a:ext cx="1791087" cy="117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548049"/>
            <a:ext cx="13049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694528"/>
            <a:ext cx="808228"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260" y="2057400"/>
            <a:ext cx="308224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7" cstate="print"/>
          <a:srcRect/>
          <a:stretch>
            <a:fillRect/>
          </a:stretch>
        </p:blipFill>
        <p:spPr bwMode="auto">
          <a:xfrm>
            <a:off x="8401255" y="0"/>
            <a:ext cx="742745" cy="838200"/>
          </a:xfrm>
          <a:prstGeom prst="rect">
            <a:avLst/>
          </a:prstGeom>
          <a:noFill/>
          <a:ln w="9525">
            <a:noFill/>
            <a:miter lim="800000"/>
            <a:headEnd/>
            <a:tailEnd/>
          </a:ln>
        </p:spPr>
      </p:pic>
      <p:pic>
        <p:nvPicPr>
          <p:cNvPr id="4"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5612" y="5280807"/>
            <a:ext cx="1309688" cy="8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8200" y="5602277"/>
            <a:ext cx="1659225"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0456" y="5690383"/>
            <a:ext cx="1233488"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09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are we exposed to chemicals?</a:t>
            </a:r>
            <a:endParaRPr lang="en-US" dirty="0"/>
          </a:p>
        </p:txBody>
      </p:sp>
    </p:spTree>
    <p:extLst>
      <p:ext uri="{BB962C8B-B14F-4D97-AF65-F5344CB8AC3E}">
        <p14:creationId xmlns:p14="http://schemas.microsoft.com/office/powerpoint/2010/main" val="414021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7620000"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Basics of Exposure</a:t>
            </a:r>
            <a:endParaRPr lang="en-US" sz="2800" b="1" dirty="0">
              <a:latin typeface="Arial" panose="020B0604020202020204" pitchFamily="34" charset="0"/>
              <a:cs typeface="Arial" panose="020B0604020202020204" pitchFamily="34" charset="0"/>
            </a:endParaRPr>
          </a:p>
        </p:txBody>
      </p:sp>
      <p:pic>
        <p:nvPicPr>
          <p:cNvPr id="9" name="Picture 8"/>
          <p:cNvPicPr>
            <a:picLocks noChangeAspect="1" noChangeArrowheads="1"/>
          </p:cNvPicPr>
          <p:nvPr/>
        </p:nvPicPr>
        <p:blipFill>
          <a:blip r:embed="rId3" cstate="print"/>
          <a:srcRect/>
          <a:stretch>
            <a:fillRect/>
          </a:stretch>
        </p:blipFill>
        <p:spPr bwMode="auto">
          <a:xfrm>
            <a:off x="8401255" y="0"/>
            <a:ext cx="742745" cy="838200"/>
          </a:xfrm>
          <a:prstGeom prst="rect">
            <a:avLst/>
          </a:prstGeom>
          <a:noFill/>
          <a:ln w="9525">
            <a:noFill/>
            <a:miter lim="800000"/>
            <a:headEnd/>
            <a:tailEnd/>
          </a:ln>
        </p:spPr>
      </p:pic>
      <p:pic>
        <p:nvPicPr>
          <p:cNvPr id="1026" name="Picture 2" descr="C:\Users\rohlmand\Dropbox\EHSC_Design\EVELYN_ALL_EHSC_DESIGN\PAH_GRAPHIC\PATHWAYS\EXPOSURE_PATHWA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180831"/>
            <a:ext cx="4485423" cy="52044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46926" y="5558313"/>
            <a:ext cx="2203998" cy="830997"/>
          </a:xfrm>
          <a:prstGeom prst="rect">
            <a:avLst/>
          </a:prstGeom>
          <a:noFill/>
        </p:spPr>
        <p:txBody>
          <a:bodyPr wrap="none" rtlCol="0">
            <a:spAutoFit/>
          </a:bodyPr>
          <a:lstStyle/>
          <a:p>
            <a:pPr algn="ctr"/>
            <a:r>
              <a:rPr lang="en-US" sz="2400" dirty="0" smtClean="0">
                <a:latin typeface="Centaur" panose="02030504050205020304" pitchFamily="18" charset="0"/>
              </a:rPr>
              <a:t>Ingestion</a:t>
            </a:r>
          </a:p>
          <a:p>
            <a:pPr algn="ctr"/>
            <a:r>
              <a:rPr lang="en-US" sz="2400" dirty="0" smtClean="0">
                <a:latin typeface="Centaur" panose="02030504050205020304" pitchFamily="18" charset="0"/>
              </a:rPr>
              <a:t>(Eating, drinking)</a:t>
            </a:r>
            <a:endParaRPr lang="en-US" sz="2400" dirty="0">
              <a:latin typeface="Centaur" panose="02030504050205020304" pitchFamily="18" charset="0"/>
            </a:endParaRPr>
          </a:p>
        </p:txBody>
      </p:sp>
      <p:sp>
        <p:nvSpPr>
          <p:cNvPr id="8" name="TextBox 7"/>
          <p:cNvSpPr txBox="1"/>
          <p:nvPr/>
        </p:nvSpPr>
        <p:spPr>
          <a:xfrm>
            <a:off x="6567826" y="2286000"/>
            <a:ext cx="1737974" cy="830997"/>
          </a:xfrm>
          <a:prstGeom prst="rect">
            <a:avLst/>
          </a:prstGeom>
          <a:noFill/>
        </p:spPr>
        <p:txBody>
          <a:bodyPr wrap="none" rtlCol="0">
            <a:spAutoFit/>
          </a:bodyPr>
          <a:lstStyle/>
          <a:p>
            <a:pPr algn="ctr"/>
            <a:r>
              <a:rPr lang="en-US" sz="2400" dirty="0" smtClean="0">
                <a:latin typeface="Centaur" panose="02030504050205020304" pitchFamily="18" charset="0"/>
              </a:rPr>
              <a:t>Dermal</a:t>
            </a:r>
          </a:p>
          <a:p>
            <a:pPr algn="ctr"/>
            <a:r>
              <a:rPr lang="en-US" sz="2400" dirty="0" smtClean="0">
                <a:latin typeface="Centaur" panose="02030504050205020304" pitchFamily="18" charset="0"/>
              </a:rPr>
              <a:t>(skin contact)</a:t>
            </a:r>
            <a:endParaRPr lang="en-US" sz="2400" dirty="0">
              <a:latin typeface="Centaur" panose="02030504050205020304" pitchFamily="18" charset="0"/>
            </a:endParaRPr>
          </a:p>
        </p:txBody>
      </p:sp>
      <p:sp>
        <p:nvSpPr>
          <p:cNvPr id="7" name="TextBox 6"/>
          <p:cNvSpPr txBox="1"/>
          <p:nvPr/>
        </p:nvSpPr>
        <p:spPr>
          <a:xfrm>
            <a:off x="838200" y="2057400"/>
            <a:ext cx="1446676" cy="830997"/>
          </a:xfrm>
          <a:prstGeom prst="rect">
            <a:avLst/>
          </a:prstGeom>
          <a:noFill/>
        </p:spPr>
        <p:txBody>
          <a:bodyPr wrap="none" rtlCol="0">
            <a:spAutoFit/>
          </a:bodyPr>
          <a:lstStyle/>
          <a:p>
            <a:pPr algn="ctr"/>
            <a:r>
              <a:rPr lang="en-US" sz="2400" dirty="0" smtClean="0">
                <a:latin typeface="Centaur" panose="02030504050205020304" pitchFamily="18" charset="0"/>
              </a:rPr>
              <a:t>Inhalation</a:t>
            </a:r>
          </a:p>
          <a:p>
            <a:pPr algn="ctr"/>
            <a:r>
              <a:rPr lang="en-US" sz="2400" dirty="0" smtClean="0">
                <a:latin typeface="Centaur" panose="02030504050205020304" pitchFamily="18" charset="0"/>
              </a:rPr>
              <a:t>(Breathing)</a:t>
            </a:r>
            <a:endParaRPr lang="en-US" sz="2400" dirty="0">
              <a:latin typeface="Centaur" panose="02030504050205020304" pitchFamily="18" charset="0"/>
            </a:endParaRPr>
          </a:p>
        </p:txBody>
      </p:sp>
    </p:spTree>
    <p:extLst>
      <p:ext uri="{BB962C8B-B14F-4D97-AF65-F5344CB8AC3E}">
        <p14:creationId xmlns:p14="http://schemas.microsoft.com/office/powerpoint/2010/main" val="3123277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376" t="31867" r="19083" b="30134"/>
          <a:stretch/>
        </p:blipFill>
        <p:spPr bwMode="auto">
          <a:xfrm>
            <a:off x="1219200" y="2590800"/>
            <a:ext cx="5257800" cy="372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81000"/>
            <a:ext cx="7924800" cy="233910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Route of Exposure: Dermal</a:t>
            </a:r>
          </a:p>
          <a:p>
            <a:endParaRPr lang="en-US" sz="28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Factors affecting skin exposure</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Watery or oily skin</a:t>
            </a: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Existing cuts or injuries</a:t>
            </a:r>
          </a:p>
          <a:p>
            <a:endParaRPr lang="en-US" dirty="0">
              <a:latin typeface="Arial" panose="020B0604020202020204" pitchFamily="34" charset="0"/>
              <a:cs typeface="Arial" panose="020B0604020202020204" pitchFamily="34" charset="0"/>
            </a:endParaRPr>
          </a:p>
        </p:txBody>
      </p:sp>
      <p:grpSp>
        <p:nvGrpSpPr>
          <p:cNvPr id="7" name="Group 6"/>
          <p:cNvGrpSpPr/>
          <p:nvPr/>
        </p:nvGrpSpPr>
        <p:grpSpPr>
          <a:xfrm>
            <a:off x="7350810" y="5343786"/>
            <a:ext cx="1752600" cy="1514214"/>
            <a:chOff x="7600426" y="2038525"/>
            <a:chExt cx="2147581" cy="1971414"/>
          </a:xfrm>
        </p:grpSpPr>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339" t="26753" r="20046" b="47375"/>
            <a:stretch/>
          </p:blipFill>
          <p:spPr bwMode="auto">
            <a:xfrm>
              <a:off x="7600426" y="2038525"/>
              <a:ext cx="2147581" cy="197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600426" y="3429000"/>
              <a:ext cx="32437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noChangeArrowheads="1"/>
          </p:cNvPicPr>
          <p:nvPr/>
        </p:nvPicPr>
        <p:blipFill>
          <a:blip r:embed="rId5" cstate="print"/>
          <a:srcRect/>
          <a:stretch>
            <a:fillRect/>
          </a:stretch>
        </p:blipFill>
        <p:spPr bwMode="auto">
          <a:xfrm>
            <a:off x="8401255" y="0"/>
            <a:ext cx="742745" cy="838200"/>
          </a:xfrm>
          <a:prstGeom prst="rect">
            <a:avLst/>
          </a:prstGeom>
          <a:noFill/>
          <a:ln w="9525">
            <a:noFill/>
            <a:miter lim="800000"/>
            <a:headEnd/>
            <a:tailEnd/>
          </a:ln>
        </p:spPr>
      </p:pic>
      <p:pic>
        <p:nvPicPr>
          <p:cNvPr id="2050" name="Picture 2" descr="C:\Users\rohlmand\Dropbox\EHSC_Design\EVELYN_ALL_EHSC_DESIGN\PAH_GRAPHIC\PATHWAYS\DERM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373083"/>
            <a:ext cx="1931773"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67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077200" cy="2062103"/>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Route of Exposure: Ingestion (eating/drinking)</a:t>
            </a:r>
          </a:p>
          <a:p>
            <a:endParaRPr lang="en-US" sz="28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Most absorption occurs in the small intestines.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lining of the intestinal tract is only one cell thick </a:t>
            </a:r>
          </a:p>
          <a:p>
            <a:r>
              <a:rPr lang="en-US" dirty="0" smtClean="0">
                <a:latin typeface="Arial" panose="020B0604020202020204" pitchFamily="34" charset="0"/>
                <a:cs typeface="Arial" panose="020B0604020202020204" pitchFamily="34" charset="0"/>
              </a:rPr>
              <a:t>and has an extremely large surface area.</a:t>
            </a:r>
          </a:p>
        </p:txBody>
      </p:sp>
      <p:pic>
        <p:nvPicPr>
          <p:cNvPr id="8195"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83" t="27067" r="27000" b="34533"/>
          <a:stretch/>
        </p:blipFill>
        <p:spPr bwMode="auto">
          <a:xfrm>
            <a:off x="2155401" y="2641600"/>
            <a:ext cx="4528397" cy="231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333" t="13400" r="62667" b="82466"/>
          <a:stretch/>
        </p:blipFill>
        <p:spPr bwMode="auto">
          <a:xfrm>
            <a:off x="2286000" y="4485640"/>
            <a:ext cx="975360" cy="31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640" y="5242183"/>
            <a:ext cx="6115777" cy="646331"/>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How large is a cell? Can we see it?</a:t>
            </a:r>
          </a:p>
          <a:p>
            <a:endParaRPr lang="en-US" sz="800" dirty="0" smtClean="0">
              <a:latin typeface="Arial" panose="020B0604020202020204" pitchFamily="34" charset="0"/>
              <a:cs typeface="Arial" panose="020B0604020202020204" pitchFamily="34" charset="0"/>
            </a:endParaRPr>
          </a:p>
        </p:txBody>
      </p:sp>
      <p:sp>
        <p:nvSpPr>
          <p:cNvPr id="4" name="TextBox 3"/>
          <p:cNvSpPr txBox="1"/>
          <p:nvPr/>
        </p:nvSpPr>
        <p:spPr>
          <a:xfrm>
            <a:off x="660400" y="5709543"/>
            <a:ext cx="5045035"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 cell is 200 times smaller than a sesame seed</a:t>
            </a:r>
          </a:p>
        </p:txBody>
      </p:sp>
      <p:pic>
        <p:nvPicPr>
          <p:cNvPr id="9" name="Picture 8"/>
          <p:cNvPicPr>
            <a:picLocks noChangeAspect="1" noChangeArrowheads="1"/>
          </p:cNvPicPr>
          <p:nvPr/>
        </p:nvPicPr>
        <p:blipFill>
          <a:blip r:embed="rId5" cstate="print"/>
          <a:srcRect/>
          <a:stretch>
            <a:fillRect/>
          </a:stretch>
        </p:blipFill>
        <p:spPr bwMode="auto">
          <a:xfrm>
            <a:off x="8401255" y="0"/>
            <a:ext cx="742745" cy="838200"/>
          </a:xfrm>
          <a:prstGeom prst="rect">
            <a:avLst/>
          </a:prstGeom>
          <a:noFill/>
          <a:ln w="9525">
            <a:noFill/>
            <a:miter lim="800000"/>
            <a:headEnd/>
            <a:tailEnd/>
          </a:ln>
        </p:spPr>
      </p:pic>
      <p:sp>
        <p:nvSpPr>
          <p:cNvPr id="5" name="Rectangle 4"/>
          <p:cNvSpPr/>
          <p:nvPr/>
        </p:nvSpPr>
        <p:spPr>
          <a:xfrm>
            <a:off x="2301240" y="4954955"/>
            <a:ext cx="4572000" cy="261610"/>
          </a:xfrm>
          <a:prstGeom prst="rect">
            <a:avLst/>
          </a:prstGeom>
        </p:spPr>
        <p:txBody>
          <a:bodyPr>
            <a:spAutoFit/>
          </a:bodyPr>
          <a:lstStyle/>
          <a:p>
            <a:r>
              <a:rPr lang="en-US" sz="1100" dirty="0"/>
              <a:t>http://learn.genetics.utah.edu/content/cells/scale/</a:t>
            </a:r>
          </a:p>
        </p:txBody>
      </p:sp>
      <p:pic>
        <p:nvPicPr>
          <p:cNvPr id="3074" name="Picture 2" descr="C:\Users\rohlmand\Dropbox\EHSC_Design\EVELYN_ALL_EHSC_DESIGN\PAH_GRAPHIC\PATHWAYS\INGES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1161196"/>
            <a:ext cx="1684073" cy="256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2783</Words>
  <Application>Microsoft Office PowerPoint</Application>
  <PresentationFormat>On-screen Show (4:3)</PresentationFormat>
  <Paragraphs>184</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Your Environment, Your Health</vt:lpstr>
      <vt:lpstr>PowerPoint Presentation</vt:lpstr>
      <vt:lpstr>PowerPoint Presentation</vt:lpstr>
      <vt:lpstr>PowerPoint Presentation</vt:lpstr>
      <vt:lpstr>PowerPoint Presentation</vt:lpstr>
      <vt:lpstr>How are we exposed to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Protective Equipment</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Environment, Your Health</dc:title>
  <dc:creator>Rohlman, Diana</dc:creator>
  <cp:lastModifiedBy>Rohlman, Diana</cp:lastModifiedBy>
  <cp:revision>13</cp:revision>
  <dcterms:created xsi:type="dcterms:W3CDTF">2014-07-16T16:37:43Z</dcterms:created>
  <dcterms:modified xsi:type="dcterms:W3CDTF">2014-09-04T18:16:49Z</dcterms:modified>
</cp:coreProperties>
</file>